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7"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2"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8" autoAdjust="0"/>
    <p:restoredTop sz="94737" autoAdjust="0"/>
  </p:normalViewPr>
  <p:slideViewPr>
    <p:cSldViewPr snapToGrid="0" snapToObjects="1">
      <p:cViewPr varScale="1">
        <p:scale>
          <a:sx n="97" d="100"/>
          <a:sy n="97" d="100"/>
        </p:scale>
        <p:origin x="-672"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95C14BB7-8769-1C4E-8ED6-5466934AFF0D}" type="datetimeFigureOut">
              <a:rPr lang="en-US" smtClean="0"/>
              <a:pPr/>
              <a:t>4/6/11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351B3136-E350-FD4A-A207-83B45FD1151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C14BB7-8769-1C4E-8ED6-5466934AFF0D}" type="datetimeFigureOut">
              <a:rPr lang="en-US" smtClean="0"/>
              <a:pPr/>
              <a:t>4/6/11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B3136-E350-FD4A-A207-83B45FD1151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C14BB7-8769-1C4E-8ED6-5466934AFF0D}" type="datetimeFigureOut">
              <a:rPr lang="en-US" smtClean="0"/>
              <a:pPr/>
              <a:t>4/6/11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B3136-E350-FD4A-A207-83B45FD1151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5C14BB7-8769-1C4E-8ED6-5466934AFF0D}" type="datetimeFigureOut">
              <a:rPr lang="en-US" smtClean="0"/>
              <a:pPr/>
              <a:t>4/6/11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B3136-E350-FD4A-A207-83B45FD11512}" type="slidenum">
              <a:rPr lang="en-US" smtClean="0"/>
              <a:pPr/>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5C14BB7-8769-1C4E-8ED6-5466934AFF0D}" type="datetimeFigureOut">
              <a:rPr lang="en-US" smtClean="0"/>
              <a:pPr/>
              <a:t>4/6/11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1B3136-E350-FD4A-A207-83B45FD11512}"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5C14BB7-8769-1C4E-8ED6-5466934AFF0D}" type="datetimeFigureOut">
              <a:rPr lang="en-US" smtClean="0"/>
              <a:pPr/>
              <a:t>4/6/11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B3136-E350-FD4A-A207-83B45FD11512}"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5C14BB7-8769-1C4E-8ED6-5466934AFF0D}" type="datetimeFigureOut">
              <a:rPr lang="en-US" smtClean="0"/>
              <a:pPr/>
              <a:t>4/6/11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1B3136-E350-FD4A-A207-83B45FD1151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5C14BB7-8769-1C4E-8ED6-5466934AFF0D}" type="datetimeFigureOut">
              <a:rPr lang="en-US" smtClean="0"/>
              <a:pPr/>
              <a:t>4/6/11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1B3136-E350-FD4A-A207-83B45FD11512}"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C14BB7-8769-1C4E-8ED6-5466934AFF0D}" type="datetimeFigureOut">
              <a:rPr lang="en-US" smtClean="0"/>
              <a:pPr/>
              <a:t>4/6/11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1B3136-E350-FD4A-A207-83B45FD1151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95C14BB7-8769-1C4E-8ED6-5466934AFF0D}" type="datetimeFigureOut">
              <a:rPr lang="en-US" smtClean="0"/>
              <a:pPr/>
              <a:t>4/6/11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1B3136-E350-FD4A-A207-83B45FD1151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95C14BB7-8769-1C4E-8ED6-5466934AFF0D}" type="datetimeFigureOut">
              <a:rPr lang="en-US" smtClean="0"/>
              <a:pPr/>
              <a:t>4/6/11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351B3136-E350-FD4A-A207-83B45FD11512}"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95C14BB7-8769-1C4E-8ED6-5466934AFF0D}" type="datetimeFigureOut">
              <a:rPr lang="en-US" smtClean="0"/>
              <a:pPr/>
              <a:t>4/6/11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351B3136-E350-FD4A-A207-83B45FD1151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Test Review Learning Set 5</a:t>
            </a:r>
            <a:endParaRPr lang="en-US" dirty="0"/>
          </a:p>
        </p:txBody>
      </p:sp>
      <p:sp>
        <p:nvSpPr>
          <p:cNvPr id="3" name="Subtitle 2"/>
          <p:cNvSpPr>
            <a:spLocks noGrp="1"/>
          </p:cNvSpPr>
          <p:nvPr>
            <p:ph type="subTitle" idx="1"/>
          </p:nvPr>
        </p:nvSpPr>
        <p:spPr/>
        <p:txBody>
          <a:bodyPr/>
          <a:lstStyle/>
          <a:p>
            <a:r>
              <a:rPr lang="en-US" dirty="0" smtClean="0"/>
              <a:t>8</a:t>
            </a:r>
            <a:r>
              <a:rPr lang="en-US" baseline="30000" dirty="0" smtClean="0"/>
              <a:t>th</a:t>
            </a:r>
            <a:r>
              <a:rPr lang="en-US" dirty="0" smtClean="0"/>
              <a:t> Grade Science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416370"/>
            <a:ext cx="8229600" cy="3590921"/>
          </a:xfrm>
        </p:spPr>
        <p:txBody>
          <a:bodyPr/>
          <a:lstStyle/>
          <a:p>
            <a:r>
              <a:rPr lang="en-US" dirty="0" smtClean="0"/>
              <a:t>Fuel made from biomass materials that were once living.</a:t>
            </a:r>
            <a:endParaRPr lang="en-US" dirty="0"/>
          </a:p>
        </p:txBody>
      </p:sp>
      <p:sp>
        <p:nvSpPr>
          <p:cNvPr id="3" name="Title 2"/>
          <p:cNvSpPr>
            <a:spLocks noGrp="1"/>
          </p:cNvSpPr>
          <p:nvPr>
            <p:ph type="title"/>
          </p:nvPr>
        </p:nvSpPr>
        <p:spPr>
          <a:xfrm>
            <a:off x="457200" y="274638"/>
            <a:ext cx="8229600" cy="1444702"/>
          </a:xfrm>
        </p:spPr>
        <p:txBody>
          <a:bodyPr/>
          <a:lstStyle/>
          <a:p>
            <a:r>
              <a:rPr lang="en-US" dirty="0" smtClean="0"/>
              <a:t>9.  </a:t>
            </a:r>
            <a:r>
              <a:rPr lang="en-US" dirty="0" err="1" smtClean="0"/>
              <a:t>Biofuel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2757488"/>
          <a:ext cx="8229600" cy="14833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kumimoji="0" lang="en-US" sz="1800" b="1" kern="1200" dirty="0" smtClean="0">
                          <a:solidFill>
                            <a:schemeClr val="lt1"/>
                          </a:solidFill>
                          <a:latin typeface="+mn-lt"/>
                          <a:ea typeface="+mn-ea"/>
                          <a:cs typeface="+mn-cs"/>
                        </a:rPr>
                        <a:t>Examples of </a:t>
                      </a:r>
                      <a:r>
                        <a:rPr kumimoji="0" lang="en-US" sz="1800" b="1" kern="1200" dirty="0" err="1" smtClean="0">
                          <a:solidFill>
                            <a:schemeClr val="lt1"/>
                          </a:solidFill>
                          <a:latin typeface="+mn-lt"/>
                          <a:ea typeface="+mn-ea"/>
                          <a:cs typeface="+mn-cs"/>
                        </a:rPr>
                        <a:t>Biofuels</a:t>
                      </a:r>
                      <a:r>
                        <a:rPr lang="en-US" dirty="0" smtClean="0"/>
                        <a:t> </a:t>
                      </a:r>
                      <a:endParaRPr lang="en-US" b="0" dirty="0"/>
                    </a:p>
                  </a:txBody>
                  <a:tcPr/>
                </a:tc>
                <a:tc>
                  <a:txBody>
                    <a:bodyPr/>
                    <a:lstStyle/>
                    <a:p>
                      <a:pPr algn="ctr"/>
                      <a:r>
                        <a:rPr lang="en-US" dirty="0" smtClean="0"/>
                        <a:t>Non-examples</a:t>
                      </a:r>
                      <a:endParaRPr lang="en-US" dirty="0"/>
                    </a:p>
                  </a:txBody>
                  <a:tcPr/>
                </a:tc>
              </a:tr>
              <a:tr h="370840">
                <a:tc>
                  <a:txBody>
                    <a:bodyPr/>
                    <a:lstStyle/>
                    <a:p>
                      <a:pPr algn="ctr"/>
                      <a:r>
                        <a:rPr lang="en-US" dirty="0" smtClean="0"/>
                        <a:t>Corn</a:t>
                      </a:r>
                      <a:endParaRPr lang="en-US" dirty="0"/>
                    </a:p>
                  </a:txBody>
                  <a:tcPr/>
                </a:tc>
                <a:tc>
                  <a:txBody>
                    <a:bodyPr/>
                    <a:lstStyle/>
                    <a:p>
                      <a:r>
                        <a:rPr lang="en-US" baseline="0" dirty="0" smtClean="0"/>
                        <a:t> Hydrogen</a:t>
                      </a:r>
                    </a:p>
                  </a:txBody>
                  <a:tcPr/>
                </a:tc>
              </a:tr>
              <a:tr h="370840">
                <a:tc>
                  <a:txBody>
                    <a:bodyPr/>
                    <a:lstStyle/>
                    <a:p>
                      <a:pPr algn="ctr"/>
                      <a:r>
                        <a:rPr lang="en-US" dirty="0" smtClean="0"/>
                        <a:t>Wood</a:t>
                      </a:r>
                      <a:endParaRPr lang="en-US" dirty="0"/>
                    </a:p>
                  </a:txBody>
                  <a:tcPr/>
                </a:tc>
                <a:tc>
                  <a:txBody>
                    <a:bodyPr/>
                    <a:lstStyle/>
                    <a:p>
                      <a:r>
                        <a:rPr lang="en-US" dirty="0" smtClean="0"/>
                        <a:t>Electric</a:t>
                      </a:r>
                      <a:endParaRPr lang="en-US" dirty="0"/>
                    </a:p>
                  </a:txBody>
                  <a:tcPr/>
                </a:tc>
              </a:tr>
              <a:tr h="370840">
                <a:tc>
                  <a:txBody>
                    <a:bodyPr/>
                    <a:lstStyle/>
                    <a:p>
                      <a:pPr algn="ctr"/>
                      <a:r>
                        <a:rPr lang="en-US" dirty="0" smtClean="0"/>
                        <a:t>Vegetable</a:t>
                      </a:r>
                      <a:r>
                        <a:rPr lang="en-US" baseline="0" dirty="0" smtClean="0"/>
                        <a:t> Oil</a:t>
                      </a:r>
                      <a:endParaRPr lang="en-US" dirty="0"/>
                    </a:p>
                  </a:txBody>
                  <a:tcPr/>
                </a:tc>
                <a:tc>
                  <a:txBody>
                    <a:bodyPr/>
                    <a:lstStyle/>
                    <a:p>
                      <a:r>
                        <a:rPr lang="en-US" dirty="0" smtClean="0"/>
                        <a:t>Nuclear</a:t>
                      </a:r>
                      <a:r>
                        <a:rPr lang="en-US" baseline="0" dirty="0" smtClean="0"/>
                        <a:t> Fuel</a:t>
                      </a:r>
                      <a:endParaRPr lang="en-US" dirty="0"/>
                    </a:p>
                  </a:txBody>
                  <a:tcPr/>
                </a:tc>
              </a:tr>
            </a:tbl>
          </a:graphicData>
        </a:graphic>
      </p:graphicFrame>
      <p:sp>
        <p:nvSpPr>
          <p:cNvPr id="3" name="Title 2"/>
          <p:cNvSpPr>
            <a:spLocks noGrp="1"/>
          </p:cNvSpPr>
          <p:nvPr>
            <p:ph type="title"/>
          </p:nvPr>
        </p:nvSpPr>
        <p:spPr>
          <a:xfrm>
            <a:off x="457200" y="274638"/>
            <a:ext cx="8229600" cy="1460192"/>
          </a:xfrm>
        </p:spPr>
        <p:txBody>
          <a:bodyPr/>
          <a:lstStyle/>
          <a:p>
            <a:r>
              <a:rPr lang="en-US" dirty="0" err="1" smtClean="0"/>
              <a:t>Biofuel</a:t>
            </a:r>
            <a:r>
              <a:rPr lang="en-US" dirty="0" smtClean="0"/>
              <a:t>  and Not </a:t>
            </a:r>
            <a:r>
              <a:rPr lang="en-US" dirty="0" err="1" smtClean="0"/>
              <a:t>Biofuel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493818"/>
            <a:ext cx="8229600" cy="3513473"/>
          </a:xfrm>
        </p:spPr>
        <p:txBody>
          <a:bodyPr/>
          <a:lstStyle/>
          <a:p>
            <a:pPr>
              <a:buNone/>
            </a:pPr>
            <a:r>
              <a:rPr lang="en-US" dirty="0" smtClean="0"/>
              <a:t>Air Pollution Control Act of 1955 when people realized that air quality was dirty and causing health problems.   </a:t>
            </a:r>
          </a:p>
          <a:p>
            <a:pPr>
              <a:buNone/>
            </a:pPr>
            <a:endParaRPr lang="en-US" dirty="0" smtClean="0"/>
          </a:p>
          <a:p>
            <a:pPr>
              <a:buNone/>
            </a:pPr>
            <a:r>
              <a:rPr lang="en-US" dirty="0" smtClean="0"/>
              <a:t>Clean Air Act in 1962 was when the </a:t>
            </a:r>
            <a:r>
              <a:rPr lang="en-US" b="1" dirty="0" smtClean="0"/>
              <a:t>first law </a:t>
            </a:r>
            <a:r>
              <a:rPr lang="en-US" dirty="0" smtClean="0"/>
              <a:t>designed to reduce air pollution.</a:t>
            </a:r>
            <a:endParaRPr lang="en-US" dirty="0"/>
          </a:p>
        </p:txBody>
      </p:sp>
      <p:sp>
        <p:nvSpPr>
          <p:cNvPr id="3" name="Title 2"/>
          <p:cNvSpPr>
            <a:spLocks noGrp="1"/>
          </p:cNvSpPr>
          <p:nvPr>
            <p:ph type="title"/>
          </p:nvPr>
        </p:nvSpPr>
        <p:spPr>
          <a:xfrm>
            <a:off x="457200" y="274638"/>
            <a:ext cx="8229600" cy="1615088"/>
          </a:xfrm>
        </p:spPr>
        <p:txBody>
          <a:bodyPr>
            <a:normAutofit/>
          </a:bodyPr>
          <a:lstStyle/>
          <a:p>
            <a:r>
              <a:rPr lang="en-US" sz="3200" dirty="0" smtClean="0"/>
              <a:t>10.  Air Pollution Control Act of 1955 And Clean Air Act of 1962?</a:t>
            </a:r>
            <a:br>
              <a:rPr lang="en-US" sz="3200" dirty="0" smtClean="0"/>
            </a:br>
            <a:endParaRPr 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25040"/>
            <a:ext cx="8229600" cy="4582252"/>
          </a:xfrm>
        </p:spPr>
        <p:txBody>
          <a:bodyPr>
            <a:normAutofit fontScale="92500"/>
          </a:bodyPr>
          <a:lstStyle/>
          <a:p>
            <a:r>
              <a:rPr lang="en-US" dirty="0" smtClean="0"/>
              <a:t>Economists:  Were interested in how much it would cost to put pollution-control measures into effect.</a:t>
            </a:r>
          </a:p>
          <a:p>
            <a:pPr>
              <a:buNone/>
            </a:pPr>
            <a:r>
              <a:rPr lang="en-US" dirty="0" smtClean="0"/>
              <a:t> </a:t>
            </a:r>
          </a:p>
          <a:p>
            <a:r>
              <a:rPr lang="en-US" dirty="0" smtClean="0"/>
              <a:t>Politicians:  Enact laws and government agencies write regulations (rules) that tell manufacturers what they have to do to create better air quality.</a:t>
            </a:r>
          </a:p>
          <a:p>
            <a:pPr>
              <a:buNone/>
            </a:pPr>
            <a:endParaRPr lang="en-US" dirty="0" smtClean="0"/>
          </a:p>
          <a:p>
            <a:r>
              <a:rPr lang="en-US" dirty="0" smtClean="0"/>
              <a:t>Public Policy Experts: make recommendations on the most cost effective methods for reducing air pollution.</a:t>
            </a:r>
          </a:p>
          <a:p>
            <a:endParaRPr lang="en-US" dirty="0"/>
          </a:p>
        </p:txBody>
      </p:sp>
      <p:sp>
        <p:nvSpPr>
          <p:cNvPr id="3" name="Title 2"/>
          <p:cNvSpPr>
            <a:spLocks noGrp="1"/>
          </p:cNvSpPr>
          <p:nvPr>
            <p:ph type="title"/>
          </p:nvPr>
        </p:nvSpPr>
        <p:spPr>
          <a:xfrm>
            <a:off x="457200" y="274637"/>
            <a:ext cx="8229600" cy="778653"/>
          </a:xfrm>
        </p:spPr>
        <p:txBody>
          <a:bodyPr/>
          <a:lstStyle/>
          <a:p>
            <a:r>
              <a:rPr lang="en-US" dirty="0" smtClean="0"/>
              <a:t>11.   Experts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765809"/>
            <a:ext cx="8229600" cy="5297428"/>
          </a:xfrm>
        </p:spPr>
        <p:txBody>
          <a:bodyPr>
            <a:normAutofit/>
          </a:bodyPr>
          <a:lstStyle/>
          <a:p>
            <a:r>
              <a:rPr lang="en-US" dirty="0" smtClean="0"/>
              <a:t>Law were passed to help eliminate pollutants in the air which would help to decrease smog and ozone problems.  </a:t>
            </a:r>
          </a:p>
          <a:p>
            <a:pPr>
              <a:buNone/>
            </a:pPr>
            <a:endParaRPr lang="en-US" dirty="0" smtClean="0"/>
          </a:p>
          <a:p>
            <a:r>
              <a:rPr lang="en-US" dirty="0" err="1" smtClean="0"/>
              <a:t>Baghouses</a:t>
            </a:r>
            <a:r>
              <a:rPr lang="en-US" dirty="0" smtClean="0"/>
              <a:t>, Catalytic converters, no Backyard burning, cars and trucks were checked yearly, burning of cleaner diesel fuel and unnecessary Idling for trucks and buses all helped to increase air quality in L.A. </a:t>
            </a:r>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12.  How and why has L.A. improved Air Quality?</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88362"/>
            <a:ext cx="8229600" cy="4318930"/>
          </a:xfrm>
        </p:spPr>
        <p:txBody>
          <a:bodyPr/>
          <a:lstStyle/>
          <a:p>
            <a:r>
              <a:rPr lang="en-US" dirty="0" smtClean="0"/>
              <a:t>Legislation, technology and using alternative fuels has helped the </a:t>
            </a:r>
            <a:r>
              <a:rPr lang="en-US" dirty="0" err="1" smtClean="0"/>
              <a:t>Andirondacks</a:t>
            </a:r>
            <a:r>
              <a:rPr lang="en-US" dirty="0" smtClean="0"/>
              <a:t> to improve their air quality.</a:t>
            </a:r>
          </a:p>
          <a:p>
            <a:endParaRPr lang="en-US" dirty="0" smtClean="0"/>
          </a:p>
          <a:p>
            <a:r>
              <a:rPr lang="en-US" dirty="0" smtClean="0"/>
              <a:t>Clean Air Acts help to reduce the amount of pollutants put into the air.  Electrostatic precipitators, scrubbers and burning low- sulfur coal helps to reduce the amount of pollutants in the air.  </a:t>
            </a:r>
            <a:endParaRPr lang="en-US" dirty="0"/>
          </a:p>
        </p:txBody>
      </p:sp>
      <p:sp>
        <p:nvSpPr>
          <p:cNvPr id="3" name="Title 2"/>
          <p:cNvSpPr>
            <a:spLocks noGrp="1"/>
          </p:cNvSpPr>
          <p:nvPr>
            <p:ph type="title"/>
          </p:nvPr>
        </p:nvSpPr>
        <p:spPr/>
        <p:txBody>
          <a:bodyPr>
            <a:normAutofit fontScale="90000"/>
          </a:bodyPr>
          <a:lstStyle/>
          <a:p>
            <a:r>
              <a:rPr lang="en-US" dirty="0" smtClean="0"/>
              <a:t>13. </a:t>
            </a:r>
            <a:r>
              <a:rPr lang="en-US" sz="3200" dirty="0" smtClean="0"/>
              <a:t>How and why has the Air Quality in the Adirondacks improved?</a:t>
            </a:r>
            <a:endParaRPr lang="en-US" sz="3200"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58746"/>
            <a:ext cx="8229600" cy="4600398"/>
          </a:xfrm>
        </p:spPr>
        <p:txBody>
          <a:bodyPr/>
          <a:lstStyle/>
          <a:p>
            <a:r>
              <a:rPr lang="en-US" dirty="0" smtClean="0"/>
              <a:t>1. </a:t>
            </a:r>
            <a:r>
              <a:rPr lang="en-US" b="1" dirty="0" smtClean="0"/>
              <a:t>Using Electricity </a:t>
            </a:r>
            <a:r>
              <a:rPr lang="en-US" dirty="0" smtClean="0"/>
              <a:t>to remove PM:  Electrical charges are put on pollutants and the opposite charge in the smokestack which removes PM.</a:t>
            </a:r>
          </a:p>
          <a:p>
            <a:r>
              <a:rPr lang="en-US" b="1" dirty="0" smtClean="0"/>
              <a:t>Mechanical Filters:  </a:t>
            </a:r>
            <a:r>
              <a:rPr lang="en-US" dirty="0" smtClean="0"/>
              <a:t>Remove PM from harmful gases.</a:t>
            </a:r>
          </a:p>
          <a:p>
            <a:r>
              <a:rPr lang="en-US" b="1" dirty="0" smtClean="0"/>
              <a:t>Using Water: </a:t>
            </a:r>
            <a:r>
              <a:rPr lang="en-US" dirty="0" smtClean="0"/>
              <a:t>Wet scrubbers use water and limes (base) to neutralize pollutants so that they are not released into the air. </a:t>
            </a:r>
            <a:endParaRPr lang="en-US" dirty="0"/>
          </a:p>
        </p:txBody>
      </p:sp>
      <p:sp>
        <p:nvSpPr>
          <p:cNvPr id="3" name="Title 2"/>
          <p:cNvSpPr>
            <a:spLocks noGrp="1"/>
          </p:cNvSpPr>
          <p:nvPr>
            <p:ph type="title"/>
          </p:nvPr>
        </p:nvSpPr>
        <p:spPr>
          <a:xfrm>
            <a:off x="240362" y="338328"/>
            <a:ext cx="8446438" cy="1520418"/>
          </a:xfrm>
        </p:spPr>
        <p:txBody>
          <a:bodyPr>
            <a:noAutofit/>
          </a:bodyPr>
          <a:lstStyle/>
          <a:p>
            <a:r>
              <a:rPr lang="en-US" sz="3200" dirty="0" smtClean="0"/>
              <a:t>14.  List and explain the three ways you can physically separate pollutants out of air? </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Use only. 25% of electricity.</a:t>
            </a:r>
          </a:p>
          <a:p>
            <a:endParaRPr lang="en-US" dirty="0" smtClean="0"/>
          </a:p>
          <a:p>
            <a:r>
              <a:rPr lang="en-US" dirty="0" smtClean="0"/>
              <a:t>Last ten times longer.</a:t>
            </a:r>
          </a:p>
          <a:p>
            <a:endParaRPr lang="en-US" dirty="0" smtClean="0"/>
          </a:p>
          <a:p>
            <a:r>
              <a:rPr lang="en-US" dirty="0" smtClean="0"/>
              <a:t>Reduces the amount of CO</a:t>
            </a:r>
            <a:r>
              <a:rPr lang="en-US" sz="1400" dirty="0" smtClean="0"/>
              <a:t>2  </a:t>
            </a:r>
            <a:r>
              <a:rPr lang="en-US" sz="2800" dirty="0" smtClean="0"/>
              <a:t>by 1300 lbs over the lifetime of one bulb.</a:t>
            </a:r>
            <a:endParaRPr lang="en-US" sz="1400" dirty="0"/>
          </a:p>
        </p:txBody>
      </p:sp>
      <p:sp>
        <p:nvSpPr>
          <p:cNvPr id="3" name="Title 2"/>
          <p:cNvSpPr>
            <a:spLocks noGrp="1"/>
          </p:cNvSpPr>
          <p:nvPr>
            <p:ph type="title"/>
          </p:nvPr>
        </p:nvSpPr>
        <p:spPr/>
        <p:txBody>
          <a:bodyPr>
            <a:normAutofit fontScale="90000"/>
          </a:bodyPr>
          <a:lstStyle/>
          <a:p>
            <a:r>
              <a:rPr lang="en-US" dirty="0" smtClean="0"/>
              <a:t>15.  Benefits to Florescent Bulbs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Substance that increases the rate of chemical reaction by lowering</a:t>
            </a:r>
            <a:r>
              <a:rPr lang="en-US" b="1" dirty="0" smtClean="0"/>
              <a:t> </a:t>
            </a:r>
            <a:r>
              <a:rPr lang="en-US" dirty="0" smtClean="0"/>
              <a:t>the amount of energy needed for the reaction.  </a:t>
            </a:r>
          </a:p>
        </p:txBody>
      </p:sp>
      <p:sp>
        <p:nvSpPr>
          <p:cNvPr id="2" name="Title 1"/>
          <p:cNvSpPr>
            <a:spLocks noGrp="1"/>
          </p:cNvSpPr>
          <p:nvPr>
            <p:ph type="title"/>
          </p:nvPr>
        </p:nvSpPr>
        <p:spPr/>
        <p:txBody>
          <a:bodyPr/>
          <a:lstStyle/>
          <a:p>
            <a:r>
              <a:rPr lang="en-US" dirty="0" smtClean="0"/>
              <a:t>Catalysts</a:t>
            </a:r>
            <a:endParaRPr lang="en-US"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323433"/>
            <a:ext cx="8229600" cy="3683858"/>
          </a:xfrm>
        </p:spPr>
        <p:txBody>
          <a:bodyPr/>
          <a:lstStyle/>
          <a:p>
            <a:r>
              <a:rPr lang="en-US" dirty="0" smtClean="0"/>
              <a:t>Platinum		</a:t>
            </a:r>
          </a:p>
          <a:p>
            <a:endParaRPr lang="en-US" dirty="0" smtClean="0"/>
          </a:p>
          <a:p>
            <a:r>
              <a:rPr lang="en-US" dirty="0" smtClean="0"/>
              <a:t>Palladium</a:t>
            </a:r>
          </a:p>
          <a:p>
            <a:pPr>
              <a:buNone/>
            </a:pPr>
            <a:endParaRPr lang="en-US" dirty="0" smtClean="0"/>
          </a:p>
          <a:p>
            <a:r>
              <a:rPr lang="en-US" dirty="0" smtClean="0"/>
              <a:t>Rhodium</a:t>
            </a:r>
            <a:endParaRPr lang="en-US" dirty="0"/>
          </a:p>
        </p:txBody>
      </p:sp>
      <p:sp>
        <p:nvSpPr>
          <p:cNvPr id="3" name="Title 2"/>
          <p:cNvSpPr>
            <a:spLocks noGrp="1"/>
          </p:cNvSpPr>
          <p:nvPr>
            <p:ph type="title"/>
          </p:nvPr>
        </p:nvSpPr>
        <p:spPr>
          <a:xfrm>
            <a:off x="457200" y="0"/>
            <a:ext cx="8229600" cy="1936194"/>
          </a:xfrm>
        </p:spPr>
        <p:txBody>
          <a:bodyPr>
            <a:normAutofit/>
          </a:bodyPr>
          <a:lstStyle/>
          <a:p>
            <a:r>
              <a:rPr lang="en-US" sz="3600" dirty="0" smtClean="0"/>
              <a:t>2.  Examples of catalysts found in Catalytic Converters</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602245"/>
            <a:ext cx="8229600" cy="3405046"/>
          </a:xfrm>
        </p:spPr>
        <p:txBody>
          <a:bodyPr/>
          <a:lstStyle/>
          <a:p>
            <a:r>
              <a:rPr lang="en-US" dirty="0" smtClean="0"/>
              <a:t>True</a:t>
            </a:r>
          </a:p>
          <a:p>
            <a:endParaRPr lang="en-US" dirty="0" smtClean="0"/>
          </a:p>
          <a:p>
            <a:r>
              <a:rPr lang="en-US" dirty="0" smtClean="0"/>
              <a:t>Catalyst are the same before and after the reaction.</a:t>
            </a:r>
          </a:p>
          <a:p>
            <a:endParaRPr lang="en-US" dirty="0" smtClean="0"/>
          </a:p>
          <a:p>
            <a:pPr>
              <a:buNone/>
            </a:pPr>
            <a:r>
              <a:rPr lang="en-US" dirty="0" smtClean="0"/>
              <a:t>	2H</a:t>
            </a:r>
            <a:r>
              <a:rPr lang="en-US" sz="1400" dirty="0" smtClean="0"/>
              <a:t>2</a:t>
            </a:r>
            <a:r>
              <a:rPr lang="en-US" dirty="0" smtClean="0"/>
              <a:t>O</a:t>
            </a:r>
            <a:r>
              <a:rPr lang="en-US" sz="1400" dirty="0" smtClean="0"/>
              <a:t>2</a:t>
            </a:r>
            <a:r>
              <a:rPr lang="en-US" dirty="0" smtClean="0"/>
              <a:t>  +  </a:t>
            </a:r>
            <a:r>
              <a:rPr lang="en-US" b="1" dirty="0" smtClean="0"/>
              <a:t>MnO</a:t>
            </a:r>
            <a:r>
              <a:rPr lang="en-US" sz="1400" b="1" dirty="0" smtClean="0"/>
              <a:t>2</a:t>
            </a:r>
            <a:r>
              <a:rPr lang="en-US" dirty="0" smtClean="0"/>
              <a:t>    </a:t>
            </a:r>
            <a:r>
              <a:rPr lang="en-US" dirty="0" err="1" smtClean="0">
                <a:latin typeface="Wingdings"/>
                <a:ea typeface="Wingdings"/>
                <a:cs typeface="Wingdings"/>
              </a:rPr>
              <a:t></a:t>
            </a:r>
            <a:r>
              <a:rPr lang="en-US" dirty="0" smtClean="0"/>
              <a:t>    2H</a:t>
            </a:r>
            <a:r>
              <a:rPr lang="en-US" sz="1400" dirty="0" smtClean="0"/>
              <a:t>2</a:t>
            </a:r>
            <a:r>
              <a:rPr lang="en-US" dirty="0" smtClean="0"/>
              <a:t>O +  O</a:t>
            </a:r>
            <a:r>
              <a:rPr lang="en-US" sz="1400" dirty="0" smtClean="0"/>
              <a:t>2</a:t>
            </a:r>
            <a:r>
              <a:rPr lang="en-US" dirty="0" smtClean="0"/>
              <a:t> +  </a:t>
            </a:r>
            <a:r>
              <a:rPr lang="en-US" b="1" dirty="0" smtClean="0"/>
              <a:t>MnO</a:t>
            </a:r>
            <a:r>
              <a:rPr lang="en-US" sz="1800" b="1" dirty="0" smtClean="0"/>
              <a:t>2</a:t>
            </a:r>
          </a:p>
        </p:txBody>
      </p:sp>
      <p:sp>
        <p:nvSpPr>
          <p:cNvPr id="3" name="Title 2"/>
          <p:cNvSpPr>
            <a:spLocks noGrp="1"/>
          </p:cNvSpPr>
          <p:nvPr>
            <p:ph type="title"/>
          </p:nvPr>
        </p:nvSpPr>
        <p:spPr>
          <a:xfrm>
            <a:off x="457200" y="274637"/>
            <a:ext cx="8229600" cy="1971347"/>
          </a:xfrm>
        </p:spPr>
        <p:txBody>
          <a:bodyPr>
            <a:normAutofit fontScale="90000"/>
          </a:bodyPr>
          <a:lstStyle/>
          <a:p>
            <a:r>
              <a:rPr lang="en-US" dirty="0" smtClean="0"/>
              <a:t>3. </a:t>
            </a:r>
            <a:r>
              <a:rPr lang="en-US" sz="3200" dirty="0" smtClean="0"/>
              <a:t>When a catalyst is used in a chemical reaction the amount of the catalyst at the start is the same as at the end? </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354412"/>
            <a:ext cx="8229600" cy="3652879"/>
          </a:xfrm>
        </p:spPr>
        <p:txBody>
          <a:bodyPr/>
          <a:lstStyle/>
          <a:p>
            <a:r>
              <a:rPr lang="en-US" dirty="0" smtClean="0"/>
              <a:t>The scrubber sprays pollutants, such as, sulfur dioxides with water (acidic) and with a lime (base) which then dissolves/neutralizes  creating a solid precipitate.  The solid particles are removed and disposed of.     </a:t>
            </a:r>
            <a:endParaRPr lang="en-US" dirty="0"/>
          </a:p>
        </p:txBody>
      </p:sp>
      <p:sp>
        <p:nvSpPr>
          <p:cNvPr id="3" name="Title 2"/>
          <p:cNvSpPr>
            <a:spLocks noGrp="1"/>
          </p:cNvSpPr>
          <p:nvPr>
            <p:ph type="title"/>
          </p:nvPr>
        </p:nvSpPr>
        <p:spPr>
          <a:xfrm>
            <a:off x="457200" y="274638"/>
            <a:ext cx="8229600" cy="1878410"/>
          </a:xfrm>
        </p:spPr>
        <p:txBody>
          <a:bodyPr>
            <a:normAutofit fontScale="90000"/>
          </a:bodyPr>
          <a:lstStyle/>
          <a:p>
            <a:pPr lvl="0"/>
            <a:r>
              <a:rPr lang="en-US" dirty="0" smtClean="0"/>
              <a:t>4.  How do power plants control pollution?</a:t>
            </a:r>
            <a:br>
              <a:rPr lang="en-US" dirty="0" smtClean="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540287"/>
            <a:ext cx="8229600" cy="3467004"/>
          </a:xfrm>
        </p:spPr>
        <p:txBody>
          <a:bodyPr/>
          <a:lstStyle/>
          <a:p>
            <a:r>
              <a:rPr lang="en-US" dirty="0" smtClean="0"/>
              <a:t>to </a:t>
            </a:r>
            <a:r>
              <a:rPr lang="en-US" b="1" dirty="0" smtClean="0"/>
              <a:t>speed up </a:t>
            </a:r>
            <a:r>
              <a:rPr lang="en-US" dirty="0" smtClean="0"/>
              <a:t>the chemical reaction.</a:t>
            </a:r>
          </a:p>
          <a:p>
            <a:endParaRPr lang="en-US" dirty="0" smtClean="0"/>
          </a:p>
          <a:p>
            <a:pPr>
              <a:buNone/>
            </a:pPr>
            <a:endParaRPr lang="en-US" dirty="0" smtClean="0"/>
          </a:p>
          <a:p>
            <a:r>
              <a:rPr lang="en-US" dirty="0" smtClean="0"/>
              <a:t>Lower Activation Energy</a:t>
            </a:r>
            <a:endParaRPr lang="en-US" dirty="0"/>
          </a:p>
        </p:txBody>
      </p:sp>
      <p:sp>
        <p:nvSpPr>
          <p:cNvPr id="3" name="Title 2"/>
          <p:cNvSpPr>
            <a:spLocks noGrp="1"/>
          </p:cNvSpPr>
          <p:nvPr>
            <p:ph type="title"/>
          </p:nvPr>
        </p:nvSpPr>
        <p:spPr>
          <a:xfrm>
            <a:off x="457200" y="274637"/>
            <a:ext cx="8229600" cy="1491171"/>
          </a:xfrm>
        </p:spPr>
        <p:txBody>
          <a:bodyPr>
            <a:normAutofit fontScale="90000"/>
          </a:bodyPr>
          <a:lstStyle/>
          <a:p>
            <a:r>
              <a:rPr lang="en-US" dirty="0" smtClean="0"/>
              <a:t>5.  Why was Manganese Dioxide added to Hydrogen Peroxide?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2509838"/>
          <a:ext cx="7875592" cy="2392680"/>
        </p:xfrm>
        <a:graphic>
          <a:graphicData uri="http://schemas.openxmlformats.org/drawingml/2006/table">
            <a:tbl>
              <a:tblPr firstRow="1" bandRow="1">
                <a:tableStyleId>{5C22544A-7EE6-4342-B048-85BDC9FD1C3A}</a:tableStyleId>
              </a:tblPr>
              <a:tblGrid>
                <a:gridCol w="3937796"/>
                <a:gridCol w="3937796"/>
              </a:tblGrid>
              <a:tr h="370840">
                <a:tc>
                  <a:txBody>
                    <a:bodyPr/>
                    <a:lstStyle/>
                    <a:p>
                      <a:pPr algn="ctr"/>
                      <a:r>
                        <a:rPr lang="en-US" dirty="0" smtClean="0"/>
                        <a:t>Renewable</a:t>
                      </a:r>
                      <a:endParaRPr lang="en-US" dirty="0"/>
                    </a:p>
                  </a:txBody>
                  <a:tcPr/>
                </a:tc>
                <a:tc>
                  <a:txBody>
                    <a:bodyPr/>
                    <a:lstStyle/>
                    <a:p>
                      <a:pPr algn="ctr"/>
                      <a:r>
                        <a:rPr kumimoji="0" lang="en-US" sz="1800" b="1" kern="1200" dirty="0" smtClean="0">
                          <a:solidFill>
                            <a:schemeClr val="lt1"/>
                          </a:solidFill>
                          <a:latin typeface="+mn-lt"/>
                          <a:ea typeface="+mn-ea"/>
                          <a:cs typeface="+mn-cs"/>
                        </a:rPr>
                        <a:t>Nonrenewable</a:t>
                      </a:r>
                      <a:r>
                        <a:rPr lang="en-US" dirty="0" smtClean="0"/>
                        <a:t> </a:t>
                      </a:r>
                      <a:endParaRPr lang="en-US" dirty="0"/>
                    </a:p>
                  </a:txBody>
                  <a:tcPr/>
                </a:tc>
              </a:tr>
              <a:tr h="370840">
                <a:tc>
                  <a:txBody>
                    <a:bodyPr/>
                    <a:lstStyle/>
                    <a:p>
                      <a:r>
                        <a:rPr lang="en-US" dirty="0" smtClean="0"/>
                        <a:t>Nuclear Energy</a:t>
                      </a:r>
                      <a:endParaRPr lang="en-US" dirty="0"/>
                    </a:p>
                  </a:txBody>
                  <a:tcPr/>
                </a:tc>
                <a:tc>
                  <a:txBody>
                    <a:bodyPr/>
                    <a:lstStyle/>
                    <a:p>
                      <a:r>
                        <a:rPr lang="en-US" dirty="0" smtClean="0"/>
                        <a:t>Natural Gas</a:t>
                      </a:r>
                    </a:p>
                    <a:p>
                      <a:endParaRPr lang="en-US" dirty="0"/>
                    </a:p>
                  </a:txBody>
                  <a:tcPr/>
                </a:tc>
              </a:tr>
              <a:tr h="370840">
                <a:tc>
                  <a:txBody>
                    <a:bodyPr/>
                    <a:lstStyle/>
                    <a:p>
                      <a:r>
                        <a:rPr lang="en-US" dirty="0" smtClean="0"/>
                        <a:t>Hydropower Energy</a:t>
                      </a:r>
                      <a:endParaRPr lang="en-US" dirty="0"/>
                    </a:p>
                  </a:txBody>
                  <a:tcPr/>
                </a:tc>
                <a:tc>
                  <a:txBody>
                    <a:bodyPr/>
                    <a:lstStyle/>
                    <a:p>
                      <a:r>
                        <a:rPr lang="en-US" dirty="0" smtClean="0"/>
                        <a:t>Oil</a:t>
                      </a:r>
                    </a:p>
                    <a:p>
                      <a:endParaRPr lang="en-US" dirty="0"/>
                    </a:p>
                  </a:txBody>
                  <a:tcPr/>
                </a:tc>
              </a:tr>
              <a:tr h="370840">
                <a:tc>
                  <a:txBody>
                    <a:bodyPr/>
                    <a:lstStyle/>
                    <a:p>
                      <a:r>
                        <a:rPr lang="en-US" dirty="0" smtClean="0"/>
                        <a:t>Solar power Energy</a:t>
                      </a:r>
                      <a:endParaRPr lang="en-US" dirty="0"/>
                    </a:p>
                  </a:txBody>
                  <a:tcPr/>
                </a:tc>
                <a:tc>
                  <a:txBody>
                    <a:bodyPr/>
                    <a:lstStyle/>
                    <a:p>
                      <a:r>
                        <a:rPr lang="en-US" dirty="0" smtClean="0"/>
                        <a:t>coal</a:t>
                      </a:r>
                      <a:endParaRPr lang="en-US" dirty="0"/>
                    </a:p>
                  </a:txBody>
                  <a:tcPr/>
                </a:tc>
              </a:tr>
              <a:tr h="370840">
                <a:tc>
                  <a:txBody>
                    <a:bodyPr/>
                    <a:lstStyle/>
                    <a:p>
                      <a:endParaRPr lang="en-US" dirty="0" smtClean="0"/>
                    </a:p>
                  </a:txBody>
                  <a:tcPr/>
                </a:tc>
                <a:tc>
                  <a:txBody>
                    <a:bodyPr/>
                    <a:lstStyle/>
                    <a:p>
                      <a:endParaRPr lang="en-US" dirty="0"/>
                    </a:p>
                  </a:txBody>
                  <a:tcPr/>
                </a:tc>
              </a:tr>
            </a:tbl>
          </a:graphicData>
        </a:graphic>
      </p:graphicFrame>
      <p:sp>
        <p:nvSpPr>
          <p:cNvPr id="3" name="Title 2"/>
          <p:cNvSpPr>
            <a:spLocks noGrp="1"/>
          </p:cNvSpPr>
          <p:nvPr>
            <p:ph type="title"/>
          </p:nvPr>
        </p:nvSpPr>
        <p:spPr>
          <a:xfrm>
            <a:off x="457200" y="274637"/>
            <a:ext cx="8229600" cy="1708025"/>
          </a:xfrm>
        </p:spPr>
        <p:txBody>
          <a:bodyPr>
            <a:normAutofit fontScale="90000"/>
          </a:bodyPr>
          <a:lstStyle/>
          <a:p>
            <a:pPr lvl="0"/>
            <a:r>
              <a:rPr lang="en-US" dirty="0" smtClean="0"/>
              <a:t>6. Fill out the chart with a minimum of 3 examples of each.</a:t>
            </a:r>
            <a:br>
              <a:rPr lang="en-US" dirty="0" smtClean="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45985"/>
            <a:ext cx="8229600" cy="3761306"/>
          </a:xfrm>
        </p:spPr>
        <p:txBody>
          <a:bodyPr/>
          <a:lstStyle/>
          <a:p>
            <a:r>
              <a:rPr lang="en-US" dirty="0" smtClean="0"/>
              <a:t>Renewable resources can not be used up or  they can be replaced by new growth.</a:t>
            </a:r>
          </a:p>
          <a:p>
            <a:endParaRPr lang="en-US" dirty="0" smtClean="0"/>
          </a:p>
          <a:p>
            <a:endParaRPr lang="en-US" dirty="0" smtClean="0"/>
          </a:p>
          <a:p>
            <a:r>
              <a:rPr lang="en-US" dirty="0" smtClean="0"/>
              <a:t>Nonrenewable resources that are not replaceable after it has been used up. </a:t>
            </a:r>
          </a:p>
        </p:txBody>
      </p:sp>
      <p:sp>
        <p:nvSpPr>
          <p:cNvPr id="3" name="Title 2"/>
          <p:cNvSpPr>
            <a:spLocks noGrp="1"/>
          </p:cNvSpPr>
          <p:nvPr>
            <p:ph type="title"/>
          </p:nvPr>
        </p:nvSpPr>
        <p:spPr>
          <a:xfrm>
            <a:off x="457200" y="274638"/>
            <a:ext cx="8229600" cy="1382744"/>
          </a:xfrm>
        </p:spPr>
        <p:txBody>
          <a:bodyPr/>
          <a:lstStyle/>
          <a:p>
            <a:r>
              <a:rPr lang="en-US" dirty="0" smtClean="0"/>
              <a:t>8.  </a:t>
            </a:r>
            <a:r>
              <a:rPr lang="en-US" sz="3600" dirty="0" smtClean="0"/>
              <a:t>Renewable Vs Nonrenewable</a:t>
            </a:r>
            <a:endParaRPr lang="en-US" sz="3600"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586756"/>
            <a:ext cx="8229600" cy="3420535"/>
          </a:xfrm>
        </p:spPr>
        <p:txBody>
          <a:bodyPr/>
          <a:lstStyle/>
          <a:p>
            <a:r>
              <a:rPr lang="en-US" dirty="0" smtClean="0"/>
              <a:t>Stop pollutants from entering the air by using filters.</a:t>
            </a:r>
          </a:p>
          <a:p>
            <a:endParaRPr lang="en-US" dirty="0" smtClean="0"/>
          </a:p>
          <a:p>
            <a:r>
              <a:rPr lang="en-US" dirty="0" smtClean="0"/>
              <a:t>Stop pollutants from forming by using chemical reactions.</a:t>
            </a:r>
          </a:p>
          <a:p>
            <a:endParaRPr lang="en-US" dirty="0" smtClean="0"/>
          </a:p>
          <a:p>
            <a:endParaRPr lang="en-US" dirty="0"/>
          </a:p>
        </p:txBody>
      </p:sp>
      <p:sp>
        <p:nvSpPr>
          <p:cNvPr id="3" name="Title 2"/>
          <p:cNvSpPr>
            <a:spLocks noGrp="1"/>
          </p:cNvSpPr>
          <p:nvPr>
            <p:ph type="title"/>
          </p:nvPr>
        </p:nvSpPr>
        <p:spPr>
          <a:xfrm>
            <a:off x="457200" y="263323"/>
            <a:ext cx="8229600" cy="1986838"/>
          </a:xfrm>
        </p:spPr>
        <p:txBody>
          <a:bodyPr>
            <a:normAutofit fontScale="90000"/>
          </a:bodyPr>
          <a:lstStyle/>
          <a:p>
            <a:pPr lvl="0"/>
            <a:r>
              <a:rPr lang="en-US" dirty="0" smtClean="0"/>
              <a:t/>
            </a:r>
            <a:br>
              <a:rPr lang="en-US" dirty="0" smtClean="0"/>
            </a:br>
            <a:r>
              <a:rPr lang="en-US" dirty="0" smtClean="0"/>
              <a:t>8. List the two major ways of reducing air pollution?</a:t>
            </a:r>
            <a:br>
              <a:rPr lang="en-US" dirty="0" smtClean="0"/>
            </a:br>
            <a:r>
              <a:rPr lang="en-US" dirty="0" smtClean="0"/>
              <a:t> </a:t>
            </a:r>
            <a:br>
              <a:rPr lang="en-US"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Concourse.thmx</Template>
  <TotalTime>247</TotalTime>
  <Words>655</Words>
  <Application>Microsoft Macintosh PowerPoint</Application>
  <PresentationFormat>On-screen Show (4:3)</PresentationFormat>
  <Paragraphs>81</Paragraphs>
  <Slides>17</Slides>
  <Notes>0</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Concourse</vt:lpstr>
      <vt:lpstr>Test Review Learning Set 5</vt:lpstr>
      <vt:lpstr>Catalysts</vt:lpstr>
      <vt:lpstr>2.  Examples of catalysts found in Catalytic Converters</vt:lpstr>
      <vt:lpstr>3. When a catalyst is used in a chemical reaction the amount of the catalyst at the start is the same as at the end? </vt:lpstr>
      <vt:lpstr>4.  How do power plants control pollution? </vt:lpstr>
      <vt:lpstr>5.  Why was Manganese Dioxide added to Hydrogen Peroxide?</vt:lpstr>
      <vt:lpstr>6. Fill out the chart with a minimum of 3 examples of each. </vt:lpstr>
      <vt:lpstr>8.  Renewable Vs Nonrenewable</vt:lpstr>
      <vt:lpstr> 8. List the two major ways of reducing air pollution?   </vt:lpstr>
      <vt:lpstr>9.  Biofuel</vt:lpstr>
      <vt:lpstr>Biofuel  and Not Biofuel</vt:lpstr>
      <vt:lpstr>10.  Air Pollution Control Act of 1955 And Clean Air Act of 1962? </vt:lpstr>
      <vt:lpstr>11.   Experts</vt:lpstr>
      <vt:lpstr>12.  How and why has L.A. improved Air Quality?</vt:lpstr>
      <vt:lpstr>13. How and why has the Air Quality in the Adirondacks improved?</vt:lpstr>
      <vt:lpstr>14.  List and explain the three ways you can physically separate pollutants out of air? </vt:lpstr>
      <vt:lpstr>15.  Benefits to Florescent Bulbs</vt:lpstr>
    </vt:vector>
  </TitlesOfParts>
  <Company>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Review Learning Set 5</dc:title>
  <dc:creator>FPS</dc:creator>
  <cp:lastModifiedBy>FPS</cp:lastModifiedBy>
  <cp:revision>31</cp:revision>
  <dcterms:created xsi:type="dcterms:W3CDTF">2011-04-06T20:45:30Z</dcterms:created>
  <dcterms:modified xsi:type="dcterms:W3CDTF">2011-04-06T20:47:37Z</dcterms:modified>
</cp:coreProperties>
</file>